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68" r:id="rId3"/>
    <p:sldId id="278" r:id="rId4"/>
    <p:sldId id="274" r:id="rId5"/>
    <p:sldId id="273" r:id="rId6"/>
    <p:sldId id="276" r:id="rId7"/>
    <p:sldId id="275" r:id="rId8"/>
    <p:sldId id="277" r:id="rId9"/>
    <p:sldId id="279" r:id="rId10"/>
  </p:sldIdLst>
  <p:sldSz cx="9144000" cy="6858000" type="screen4x3"/>
  <p:notesSz cx="6858000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0" tIns="46305" rIns="92610" bIns="4630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0" tIns="46305" rIns="92610" bIns="4630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0" tIns="46305" rIns="92610" bIns="4630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2975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0" tIns="46305" rIns="92610" bIns="4630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AA8B90-4F06-491B-B113-B50BC349FB4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7200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2D8781-E9D1-4209-B1E9-C31AB0B1C3EC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AE9A6E-906C-48B9-BA98-9B5EC3C6002F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30BF1-29D6-4392-96A5-5B273291EEE5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C7EF9-9BAE-434A-9B4F-87547FF5A609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6998E-BF9F-4640-B865-621B794E93F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0352DE-6A07-44AC-8522-206BDEA1BA50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010CDF-7C92-4875-B8D4-7BE3BF24F5AC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83444-51F0-41AA-A04D-300AF9A77D57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B0797C-CF55-46AA-85A7-935A8B921ACE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44E81-69C4-4B5B-BC76-B8B723FBB884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9A3A4F-503B-46B3-B228-F200404A260E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031E4A-2452-4D03-9EE6-607643B3F893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sz="4800" b="1" dirty="0" smtClean="0"/>
              <a:t>Threats to data &amp;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The need to protect info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</a:pPr>
            <a:r>
              <a:rPr lang="en-AU" sz="3200" dirty="0" smtClean="0"/>
              <a:t>Organisations go to great lengths to gather and store data.</a:t>
            </a:r>
          </a:p>
          <a:p>
            <a:pPr eaLnBrk="1" hangingPunct="1">
              <a:lnSpc>
                <a:spcPct val="110000"/>
              </a:lnSpc>
            </a:pPr>
            <a:r>
              <a:rPr lang="en-AU" sz="3200" dirty="0" smtClean="0"/>
              <a:t>The value of the data may vary from being merely </a:t>
            </a:r>
            <a:r>
              <a:rPr lang="en-AU" sz="3200" dirty="0" smtClean="0"/>
              <a:t>useful, </a:t>
            </a:r>
            <a:r>
              <a:rPr lang="en-AU" sz="3200" dirty="0" smtClean="0"/>
              <a:t>to vital to the day-to-day functioning of the organisation.</a:t>
            </a:r>
          </a:p>
          <a:p>
            <a:pPr eaLnBrk="1" hangingPunct="1">
              <a:lnSpc>
                <a:spcPct val="110000"/>
              </a:lnSpc>
            </a:pPr>
            <a:r>
              <a:rPr lang="en-AU" sz="3200" dirty="0" smtClean="0"/>
              <a:t>Often its value depends on how easily it can be replaced, </a:t>
            </a:r>
            <a:r>
              <a:rPr lang="en-AU" sz="3200" dirty="0" smtClean="0"/>
              <a:t>can the organisation function without it, or </a:t>
            </a:r>
            <a:r>
              <a:rPr lang="en-AU" sz="3200" dirty="0" smtClean="0"/>
              <a:t>the affect if others access the data.</a:t>
            </a:r>
          </a:p>
          <a:p>
            <a:pPr eaLnBrk="1" hangingPunct="1">
              <a:lnSpc>
                <a:spcPct val="120000"/>
              </a:lnSpc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584176"/>
          </a:xfrm>
        </p:spPr>
        <p:txBody>
          <a:bodyPr/>
          <a:lstStyle/>
          <a:p>
            <a:pPr eaLnBrk="1" hangingPunct="1"/>
            <a:r>
              <a:rPr lang="en-AU" b="1" dirty="0" smtClean="0"/>
              <a:t>Consequences of poor security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00808"/>
            <a:ext cx="8229600" cy="4536504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en-AU" sz="3200" dirty="0" smtClean="0"/>
              <a:t>The main consequences resulting from poor security are:</a:t>
            </a:r>
          </a:p>
          <a:p>
            <a:pPr marL="530225" indent="-354013" eaLnBrk="1" hangingPunct="1"/>
            <a:r>
              <a:rPr lang="en-AU" sz="3200" dirty="0" smtClean="0"/>
              <a:t>Breaches of </a:t>
            </a:r>
            <a:r>
              <a:rPr lang="en-AU" sz="3200" dirty="0" smtClean="0"/>
              <a:t>privacy legislation</a:t>
            </a:r>
            <a:endParaRPr lang="en-AU" sz="3200" dirty="0" smtClean="0"/>
          </a:p>
          <a:p>
            <a:pPr marL="530225" indent="-354013" eaLnBrk="1" hangingPunct="1"/>
            <a:r>
              <a:rPr lang="en-AU" sz="3200" dirty="0" smtClean="0"/>
              <a:t>Loss of intellectual </a:t>
            </a:r>
            <a:r>
              <a:rPr lang="en-AU" sz="3200" dirty="0" smtClean="0"/>
              <a:t>property &amp; competitive advantage</a:t>
            </a:r>
            <a:endParaRPr lang="en-AU" sz="3200" dirty="0" smtClean="0"/>
          </a:p>
          <a:p>
            <a:pPr marL="530225" indent="-354013" eaLnBrk="1" hangingPunct="1"/>
            <a:r>
              <a:rPr lang="en-AU" sz="3200" dirty="0" smtClean="0"/>
              <a:t>Loss of income due to unavailability of information or services</a:t>
            </a:r>
          </a:p>
          <a:p>
            <a:pPr marL="530225" indent="-354013" eaLnBrk="1" hangingPunct="1"/>
            <a:r>
              <a:rPr lang="en-AU" sz="3200" dirty="0" smtClean="0"/>
              <a:t>Loss of public image, resulting in loss of customers</a:t>
            </a:r>
          </a:p>
          <a:p>
            <a:pPr marL="530225" indent="-354013" eaLnBrk="1" hangingPunct="1"/>
            <a:endParaRPr lang="en-AU" sz="3200" dirty="0" smtClean="0"/>
          </a:p>
          <a:p>
            <a:pPr marL="0" indent="0" eaLnBrk="1" hangingPunct="1">
              <a:buNone/>
            </a:pPr>
            <a:endParaRPr lang="en-AU" dirty="0" smtClean="0"/>
          </a:p>
          <a:p>
            <a:pPr marL="0" indent="0" eaLnBrk="1" hangingPunct="1">
              <a:buNone/>
            </a:pPr>
            <a:endParaRPr lang="en-AU" dirty="0" smtClean="0"/>
          </a:p>
          <a:p>
            <a:pPr marL="0" indent="0" eaLnBrk="1" hangingPunct="1"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What is Security?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</a:pPr>
            <a:r>
              <a:rPr lang="en-AU" sz="3200" dirty="0" smtClean="0"/>
              <a:t>Any measures that organisations take to minimize potential loss of data</a:t>
            </a:r>
            <a:r>
              <a:rPr lang="en-AU" sz="3200" dirty="0" smtClean="0"/>
              <a:t>.</a:t>
            </a:r>
          </a:p>
          <a:p>
            <a:pPr eaLnBrk="1" hangingPunct="1">
              <a:lnSpc>
                <a:spcPct val="110000"/>
              </a:lnSpc>
            </a:pPr>
            <a:r>
              <a:rPr lang="en-AU" sz="3200" dirty="0" smtClean="0"/>
              <a:t>Data and information can be damaged, destroyed, stolen, copied or deleted in multiple ways, many of which are avoidable.</a:t>
            </a:r>
            <a:endParaRPr lang="en-AU" sz="3200" dirty="0" smtClean="0"/>
          </a:p>
          <a:p>
            <a:pPr eaLnBrk="1" hangingPunct="1">
              <a:lnSpc>
                <a:spcPct val="110000"/>
              </a:lnSpc>
            </a:pPr>
            <a:r>
              <a:rPr lang="en-AU" sz="3200" dirty="0" smtClean="0"/>
              <a:t>Security needs to minimize </a:t>
            </a:r>
            <a:r>
              <a:rPr lang="en-AU" sz="3200" dirty="0" smtClean="0"/>
              <a:t>any threats whether they are deliberate, accidental </a:t>
            </a:r>
            <a:r>
              <a:rPr lang="en-AU" sz="3200" dirty="0" smtClean="0"/>
              <a:t>and </a:t>
            </a:r>
            <a:r>
              <a:rPr lang="en-AU" sz="3200" dirty="0" smtClean="0"/>
              <a:t>technical and event-based</a:t>
            </a:r>
            <a:r>
              <a:rPr lang="en-AU" sz="3200" dirty="0" smtClean="0"/>
              <a:t>.</a:t>
            </a:r>
            <a:endParaRPr lang="en-AU" sz="3200" dirty="0" smtClean="0"/>
          </a:p>
          <a:p>
            <a:pPr eaLnBrk="1" hangingPunct="1">
              <a:lnSpc>
                <a:spcPct val="120000"/>
              </a:lnSpc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smtClean="0"/>
              <a:t>Security Procedures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AU" sz="3200" dirty="0" smtClean="0"/>
              <a:t>Organisations require policies to define how an information system should store, communicate &amp; dispose of data.</a:t>
            </a:r>
          </a:p>
          <a:p>
            <a:pPr eaLnBrk="1" hangingPunct="1"/>
            <a:r>
              <a:rPr lang="en-AU" sz="3200" dirty="0" smtClean="0"/>
              <a:t>The policy should outline the procedures to be followed as well as the techniques </a:t>
            </a:r>
            <a:r>
              <a:rPr lang="en-AU" sz="3200" dirty="0" smtClean="0"/>
              <a:t>required (physical &amp; software controls).</a:t>
            </a:r>
            <a:endParaRPr lang="en-AU" sz="3200" dirty="0" smtClean="0"/>
          </a:p>
          <a:p>
            <a:pPr eaLnBrk="1" hangingPunct="1"/>
            <a:r>
              <a:rPr lang="en-AU" sz="3200" dirty="0" smtClean="0"/>
              <a:t>The techniques should be chosen with the efficiency and effectiveness of the info system in mind</a:t>
            </a:r>
            <a:r>
              <a:rPr lang="en-AU" sz="3200" dirty="0" smtClean="0"/>
              <a:t>.</a:t>
            </a:r>
            <a:endParaRPr lang="en-A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6646"/>
            <a:ext cx="8229600" cy="850106"/>
          </a:xfrm>
        </p:spPr>
        <p:txBody>
          <a:bodyPr/>
          <a:lstStyle/>
          <a:p>
            <a:pPr eaLnBrk="1" hangingPunct="1"/>
            <a:r>
              <a:rPr lang="en-AU" b="1" dirty="0" smtClean="0"/>
              <a:t>Accidental Threats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AU" sz="2800" dirty="0" smtClean="0"/>
              <a:t>Usually occurs when authorised users cause damage because they are unaware of the effect of what they are doing or they lack training. </a:t>
            </a:r>
          </a:p>
          <a:p>
            <a:pPr marL="0" indent="0" eaLnBrk="1" hangingPunct="1">
              <a:buNone/>
            </a:pPr>
            <a:r>
              <a:rPr lang="en-AU" sz="2800" dirty="0" smtClean="0"/>
              <a:t>Problems also occur when proper policies and procedures are not in place, or are not followed correctly.</a:t>
            </a:r>
          </a:p>
          <a:p>
            <a:pPr marL="0" indent="0" eaLnBrk="1" hangingPunct="1">
              <a:buNone/>
            </a:pPr>
            <a:r>
              <a:rPr lang="en-AU" sz="2800" dirty="0" smtClean="0"/>
              <a:t>Many programs try to limit this damage through the use of dialogue boxes to confirm particular actions should be completed</a:t>
            </a:r>
            <a:r>
              <a:rPr lang="en-AU" sz="2800" dirty="0" smtClean="0"/>
              <a:t>.</a:t>
            </a:r>
          </a:p>
          <a:p>
            <a:pPr marL="0" indent="0" eaLnBrk="1" hangingPunct="1">
              <a:buNone/>
            </a:pPr>
            <a:r>
              <a:rPr lang="en-AU" sz="2800" dirty="0" smtClean="0"/>
              <a:t>Examples include user error, poorly managed backups, lost data storage devices and unsafe internet usage.</a:t>
            </a:r>
            <a:endParaRPr lang="en-A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6646"/>
            <a:ext cx="8229600" cy="850106"/>
          </a:xfrm>
        </p:spPr>
        <p:txBody>
          <a:bodyPr/>
          <a:lstStyle/>
          <a:p>
            <a:pPr eaLnBrk="1" hangingPunct="1"/>
            <a:r>
              <a:rPr lang="en-AU" b="1" dirty="0" smtClean="0"/>
              <a:t>Deliberate Threats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355600" indent="-355600"/>
            <a:r>
              <a:rPr lang="en-AU" sz="2800" dirty="0" smtClean="0"/>
              <a:t>Usually occurs due to unauthorised access to the </a:t>
            </a:r>
            <a:r>
              <a:rPr lang="en-AU" sz="2800" dirty="0" smtClean="0"/>
              <a:t>network/system by groups or individuals seeking commercial gain, promoting causes or just being mischievous.</a:t>
            </a:r>
          </a:p>
          <a:p>
            <a:pPr marL="355600" indent="-355600"/>
            <a:r>
              <a:rPr lang="en-AU" sz="2800" dirty="0" smtClean="0"/>
              <a:t>It is tempting because data can be accessed remotely with little effort or risk of being detected.</a:t>
            </a:r>
            <a:endParaRPr lang="en-AU" sz="2800" dirty="0" smtClean="0"/>
          </a:p>
          <a:p>
            <a:pPr marL="355600" indent="-355600"/>
            <a:r>
              <a:rPr lang="en-AU" sz="2800" dirty="0" smtClean="0"/>
              <a:t>Examples include: computer viruses, hacking </a:t>
            </a:r>
            <a:r>
              <a:rPr lang="en-AU" sz="2800" dirty="0" smtClean="0"/>
              <a:t>or </a:t>
            </a:r>
            <a:r>
              <a:rPr lang="en-AU" sz="2800" dirty="0" smtClean="0"/>
              <a:t>cracking, information or identity theft, vandalism or theft of equipment, espionage or fraudsters.</a:t>
            </a:r>
            <a:endParaRPr lang="en-A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850106"/>
          </a:xfrm>
        </p:spPr>
        <p:txBody>
          <a:bodyPr/>
          <a:lstStyle/>
          <a:p>
            <a:pPr eaLnBrk="1" hangingPunct="1"/>
            <a:r>
              <a:rPr lang="en-AU" b="1" dirty="0" smtClean="0"/>
              <a:t>Technical </a:t>
            </a:r>
            <a:r>
              <a:rPr lang="en-AU" b="1" dirty="0" smtClean="0"/>
              <a:t>threats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229600" cy="5256584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spcBef>
                <a:spcPts val="1200"/>
              </a:spcBef>
              <a:buNone/>
            </a:pPr>
            <a:r>
              <a:rPr lang="en-AU" sz="3600" dirty="0" smtClean="0"/>
              <a:t>Hardware or Software that stop working or fail to work as they should can cause problems such as loss of data, corrupt data or data that cannot be accessed.</a:t>
            </a:r>
          </a:p>
          <a:p>
            <a:pPr marL="0" indent="0" eaLnBrk="1" hangingPunct="1">
              <a:spcBef>
                <a:spcPts val="1200"/>
              </a:spcBef>
              <a:buNone/>
            </a:pPr>
            <a:r>
              <a:rPr lang="en-AU" sz="3600" dirty="0" smtClean="0"/>
              <a:t>These failures can be caused by:</a:t>
            </a:r>
          </a:p>
          <a:p>
            <a:pPr marL="633413" indent="-279400" eaLnBrk="1" hangingPunct="1">
              <a:spcBef>
                <a:spcPts val="1200"/>
              </a:spcBef>
            </a:pPr>
            <a:r>
              <a:rPr lang="en-AU" sz="3600" dirty="0" smtClean="0"/>
              <a:t>Equipment failure or improperly configured equipment.</a:t>
            </a:r>
          </a:p>
          <a:p>
            <a:pPr marL="633413" indent="-279400" eaLnBrk="1" hangingPunct="1">
              <a:spcBef>
                <a:spcPts val="1200"/>
              </a:spcBef>
            </a:pPr>
            <a:r>
              <a:rPr lang="en-AU" sz="3600" dirty="0" smtClean="0"/>
              <a:t>Software failure or bugs</a:t>
            </a:r>
            <a:endParaRPr lang="en-AU" sz="3600" dirty="0" smtClean="0"/>
          </a:p>
          <a:p>
            <a:pPr marL="633413" indent="-279400" eaLnBrk="1" hangingPunct="1">
              <a:spcBef>
                <a:spcPts val="1200"/>
              </a:spcBef>
            </a:pPr>
            <a:r>
              <a:rPr lang="en-AU" sz="3600" dirty="0" smtClean="0"/>
              <a:t>Variations in electricity flows</a:t>
            </a:r>
          </a:p>
          <a:p>
            <a:pPr marL="633413" indent="-279400" eaLnBrk="1" hangingPunct="1">
              <a:spcBef>
                <a:spcPts val="1200"/>
              </a:spcBef>
            </a:pPr>
            <a:r>
              <a:rPr lang="en-AU" sz="3600" dirty="0" smtClean="0"/>
              <a:t>Malware infections</a:t>
            </a:r>
            <a:endParaRPr lang="en-AU" sz="3600" dirty="0" smtClean="0"/>
          </a:p>
          <a:p>
            <a:pPr marL="0" indent="0" eaLnBrk="1" hangingPunct="1">
              <a:buNone/>
            </a:pPr>
            <a:endParaRPr lang="en-AU" dirty="0" smtClean="0"/>
          </a:p>
          <a:p>
            <a:pPr marL="0" indent="0" eaLnBrk="1" hangingPunct="1">
              <a:buNone/>
            </a:pPr>
            <a:endParaRPr lang="en-AU" dirty="0" smtClean="0"/>
          </a:p>
          <a:p>
            <a:pPr marL="0" indent="0" eaLnBrk="1" hangingPunct="1"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850106"/>
          </a:xfrm>
        </p:spPr>
        <p:txBody>
          <a:bodyPr/>
          <a:lstStyle/>
          <a:p>
            <a:pPr eaLnBrk="1" hangingPunct="1"/>
            <a:r>
              <a:rPr lang="en-AU" b="1" dirty="0" smtClean="0"/>
              <a:t>Event-based </a:t>
            </a:r>
            <a:r>
              <a:rPr lang="en-AU" b="1" dirty="0" smtClean="0"/>
              <a:t>threats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229600" cy="5256584"/>
          </a:xfrm>
        </p:spPr>
        <p:txBody>
          <a:bodyPr>
            <a:normAutofit/>
          </a:bodyPr>
          <a:lstStyle/>
          <a:p>
            <a:pPr marL="0" indent="0" eaLnBrk="1" hangingPunct="1">
              <a:spcBef>
                <a:spcPts val="1200"/>
              </a:spcBef>
              <a:buNone/>
            </a:pPr>
            <a:r>
              <a:rPr lang="en-AU" sz="3600" dirty="0" smtClean="0"/>
              <a:t>Natural or man-made events can threaten an organisation’s data and infrastructure.</a:t>
            </a:r>
            <a:endParaRPr lang="en-AU" sz="3600" dirty="0" smtClean="0"/>
          </a:p>
          <a:p>
            <a:pPr marL="0" indent="0" eaLnBrk="1" hangingPunct="1">
              <a:spcBef>
                <a:spcPts val="1200"/>
              </a:spcBef>
              <a:buNone/>
            </a:pPr>
            <a:r>
              <a:rPr lang="en-AU" sz="3600" dirty="0" smtClean="0"/>
              <a:t>These </a:t>
            </a:r>
            <a:r>
              <a:rPr lang="en-AU" sz="3600" dirty="0" smtClean="0"/>
              <a:t>threats </a:t>
            </a:r>
            <a:r>
              <a:rPr lang="en-AU" sz="3600" dirty="0" smtClean="0"/>
              <a:t>can be caused by:</a:t>
            </a:r>
          </a:p>
          <a:p>
            <a:pPr marL="633413" indent="-279400" eaLnBrk="1" hangingPunct="1">
              <a:spcBef>
                <a:spcPts val="1200"/>
              </a:spcBef>
            </a:pPr>
            <a:r>
              <a:rPr lang="en-AU" sz="3600" dirty="0" smtClean="0"/>
              <a:t>Natural disasters (fire, flood, storms)</a:t>
            </a:r>
          </a:p>
          <a:p>
            <a:pPr marL="633413" indent="-279400" eaLnBrk="1" hangingPunct="1">
              <a:spcBef>
                <a:spcPts val="1200"/>
              </a:spcBef>
            </a:pPr>
            <a:r>
              <a:rPr lang="en-AU" sz="3600" dirty="0" smtClean="0"/>
              <a:t>Man-made events (terrorism, wars, riots or civil unrest)</a:t>
            </a:r>
          </a:p>
          <a:p>
            <a:pPr marL="633413" indent="-279400" eaLnBrk="1" hangingPunct="1">
              <a:spcBef>
                <a:spcPts val="1200"/>
              </a:spcBef>
            </a:pPr>
            <a:endParaRPr lang="en-AU" sz="3600" dirty="0" smtClean="0"/>
          </a:p>
          <a:p>
            <a:pPr marL="0" indent="0" eaLnBrk="1" hangingPunct="1">
              <a:buNone/>
            </a:pPr>
            <a:endParaRPr lang="en-AU" dirty="0" smtClean="0"/>
          </a:p>
          <a:p>
            <a:pPr marL="0" indent="0" eaLnBrk="1" hangingPunct="1">
              <a:buNone/>
            </a:pPr>
            <a:endParaRPr lang="en-AU" dirty="0" smtClean="0"/>
          </a:p>
          <a:p>
            <a:pPr marL="0" indent="0" eaLnBrk="1" hangingPunct="1">
              <a:buNone/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11558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268</TotalTime>
  <Words>482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Clarity</vt:lpstr>
      <vt:lpstr>Threats to data &amp; information</vt:lpstr>
      <vt:lpstr>The need to protect info</vt:lpstr>
      <vt:lpstr>Consequences of poor security</vt:lpstr>
      <vt:lpstr>What is Security?</vt:lpstr>
      <vt:lpstr>Security Procedures</vt:lpstr>
      <vt:lpstr>Accidental Threats</vt:lpstr>
      <vt:lpstr>Deliberate Threats</vt:lpstr>
      <vt:lpstr>Technical threats</vt:lpstr>
      <vt:lpstr>Event-based threats</vt:lpstr>
    </vt:vector>
  </TitlesOfParts>
  <Company>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Security, Security Procedures</dc:title>
  <dc:creator>Kelvin Baird</dc:creator>
  <cp:lastModifiedBy>Simon Peck</cp:lastModifiedBy>
  <cp:revision>27</cp:revision>
  <dcterms:created xsi:type="dcterms:W3CDTF">2007-07-11T03:26:59Z</dcterms:created>
  <dcterms:modified xsi:type="dcterms:W3CDTF">2016-06-30T00:40:18Z</dcterms:modified>
</cp:coreProperties>
</file>